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65" r:id="rId12"/>
    <p:sldId id="266" r:id="rId13"/>
    <p:sldId id="278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04"/>
  </p:normalViewPr>
  <p:slideViewPr>
    <p:cSldViewPr snapToGrid="0" snapToObjects="1">
      <p:cViewPr varScale="1">
        <p:scale>
          <a:sx n="159" d="100"/>
          <a:sy n="159" d="100"/>
        </p:scale>
        <p:origin x="1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23:21:27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765 986 24575,'-18'0'0,"-7"0"0,-5 0 0,-3 0 0,0 0 0,-2 0 0,-7 0 0,-5 0 0,0 0 0,6 0 0,10 0 0,8 0 0,8 0 0,2-2 0,1 0 0,-2-1 0,0-1 0,-2 1 0,-3 0 0,-2-2 0,-4 1 0,1-3 0,4 1 0,4 0 0,5 1 0,4-2 0,2 0 0,1 1 0,0-1 0,1 1 0,-1 2 0,0-1 0,-3-1 0,-5-6 0,-5-4 0,-4-5 0,0 0 0,5 2 0,6 2 0,6 3 0,3 1 0,1-1 0,0-2 0,0-1 0,2-3 0,1-1 0,3-1 0,2 0 0,0 0 0,2 0 0,0 0 0,-1 1 0,1 1 0,0 1 0,1 1 0,1 1 0,3 2 0,2-1 0,6-1 0,6-3 0,6-3 0,6-3 0,0-1 0,-1 2 0,-3 0 0,-3 1 0,-1 2 0,0 1 0,-2-1 0,0 3 0,0 2 0,1 2 0,3 1 0,6 0 0,7-1 0,6-1 0,5 2 0,-2 2 0,-2 2 0,-5 2 0,-6 1 0,-1 0 0,-5 2 0,-3 1 0,-1 3 0,0 1 0,0 0 0,-1 0 0,-4 0 0,-3 0 0,-6 0 0,-3 3 0,1 2 0,-2 3 0,1 3 0,-1 1 0,-2 1 0,-1 3 0,-1 3 0,-3 2 0,1 4 0,-2 2 0,0 3 0,0 1 0,-3-2 0,-2-1 0,-1-1 0,-2-2 0,0-1 0,-2-2 0,-4 2 0,-8 4 0,-12 13 0,-13 10 0,-11 13 0,-10 5 0,-2-2 0,1-8 0,6-10 0,8-9 0,6-7 0,6-5 0,5-4 0,1-1 0,4-4 0,3-2 0,4-3 0,4-6 0,1-2 0,3-1 0,-2 0 0,-3 1 0,0 1 0,-3-1 0,3-2 0,0-2 0,6-2 0,1-4 0,7-2 0,1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23:21:31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393 1016 24575,'-26'0'0,"-4"0"0,-7 0 0,7 0 0,3-3 0,1-3 0,0-6 0,-8-5 0,5 0 0,3 0 0,5 4 0,7 1 0,3 3 0,2 1 0,3 2 0,1-2 0,0-1 0,0-4 0,-1-2 0,1-3 0,1 0 0,0-2 0,1 1 0,1-2 0,0-4 0,2-4 0,0-7 0,0-1 0,0 2 0,0 4 0,3 6 0,1 3 0,4 2 0,3 1 0,0-2 0,2-1 0,3-4 0,3-3 0,4-2 0,3-2 0,-1 4 0,-4 4 0,-1 4 0,-1 5 0,1 0 0,0 0 0,2-2 0,2-2 0,1 0 0,2 2 0,0 1 0,0 2 0,4 2 0,4-1 0,6-1 0,3 1 0,-1 2 0,-4 4 0,-5 3 0,-4 4 0,-5 1 0,0 0 0,-2 0 0,0 0 0,2 4 0,0 3 0,2 4 0,-2 2 0,-2 2 0,-5 3 0,-5 1 0,-5 3 0,-4-2 0,-2-2 0,-1 0 0,-1-2 0,0 0 0,0-1 0,0-1 0,0 0 0,0 0 0,-2 2 0,1 5 0,-2 3 0,-2 8 0,-1 5 0,-2 3 0,-2 0 0,0-1 0,-1-5 0,1-6 0,-1-6 0,-1-2 0,-2-1 0,0-2 0,0-1 0,2-1 0,0-1 0,0 0 0,-2 0 0,0-2 0,0 0 0,2-2 0,1-2 0,1-1 0,0-1 0,0 0 0,1 1 0,-1 0 0,1 0 0,0-1 0,-2-2 0,0 2 0,-1 1 0,0 1 0,-2 2 0,0-1 0,0-1 0,2 0 0,-3 2 0,5-3 0,-4 4 0,6-5 0,0-1 0,3 0 0,0-1 0,1 0 0,0-1 0,-1 0 0,1 2 0,-1-1 0,0 2 0,1 0 0,-2-1 0,1 0 0,-2-1 0,1 2 0,0-1 0,0 0 0,3-2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1254B-A1CA-5641-8CAD-2CA97C27085B}" type="datetimeFigureOut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EEA4D-3A31-C645-98C2-9A194A65A0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077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EEA4D-3A31-C645-98C2-9A194A65A00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99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EEA4D-3A31-C645-98C2-9A194A65A00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98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EEA4D-3A31-C645-98C2-9A194A65A00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74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EEA4D-3A31-C645-98C2-9A194A65A001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10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11A1FC7-C56D-3E0F-E963-D48336C065DA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8DBFA0B5-AF94-D7AA-5FD5-11420910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70" y="1357309"/>
            <a:ext cx="8411430" cy="24288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5EB93A6-023F-8E7D-647C-D0D8CC87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" y="97191"/>
            <a:ext cx="7772400" cy="7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7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図 4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7192CD35-74CB-527C-93F4-87A73BF5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46138"/>
            <a:ext cx="7772400" cy="3609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99BF309-CC67-3DE2-CD66-D4BA85030A7F}"/>
              </a:ext>
            </a:extLst>
          </p:cNvPr>
          <p:cNvSpPr/>
          <p:nvPr/>
        </p:nvSpPr>
        <p:spPr>
          <a:xfrm>
            <a:off x="0" y="-8021"/>
            <a:ext cx="91440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D40895FD-95E4-ACDE-B42B-47AA664E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60" y="838310"/>
            <a:ext cx="4951080" cy="369146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AA2AA52-A54D-C650-FF4F-73AC189B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690087" cy="7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5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画面収録 2026-02-03 7.38.16">
            <a:hlinkClick r:id="" action="ppaction://media"/>
            <a:extLst>
              <a:ext uri="{FF2B5EF4-FFF2-40B4-BE49-F238E27FC236}">
                <a16:creationId xmlns:a16="http://schemas.microsoft.com/office/drawing/2014/main" id="{BB5460A6-9638-7231-AE3D-A9EA9C779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2841" y="846138"/>
            <a:ext cx="7798318" cy="3725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BD67EC2-FFA8-EEC8-C23D-9A6E392E33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157"/>
          <a:stretch>
            <a:fillRect/>
          </a:stretch>
        </p:blipFill>
        <p:spPr>
          <a:xfrm>
            <a:off x="794084" y="1022600"/>
            <a:ext cx="2983832" cy="28797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1CC3F90-7612-5D8F-D9ED-23622D87C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157"/>
          <a:stretch>
            <a:fillRect/>
          </a:stretch>
        </p:blipFill>
        <p:spPr>
          <a:xfrm>
            <a:off x="5366084" y="1022600"/>
            <a:ext cx="2983832" cy="28797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446424F-BB70-D3DC-CE2A-8D4A18E16387}"/>
              </a:ext>
            </a:extLst>
          </p:cNvPr>
          <p:cNvSpPr/>
          <p:nvPr/>
        </p:nvSpPr>
        <p:spPr>
          <a:xfrm>
            <a:off x="3777915" y="1022601"/>
            <a:ext cx="1588169" cy="29799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DC1E5A-5802-2CFA-303C-A69D1C2EC692}"/>
              </a:ext>
            </a:extLst>
          </p:cNvPr>
          <p:cNvSpPr txBox="1"/>
          <p:nvPr/>
        </p:nvSpPr>
        <p:spPr>
          <a:xfrm>
            <a:off x="1800726" y="3902325"/>
            <a:ext cx="97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夜間帯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270E65A-83D1-321F-8173-6237B05CEF31}"/>
              </a:ext>
            </a:extLst>
          </p:cNvPr>
          <p:cNvSpPr txBox="1"/>
          <p:nvPr/>
        </p:nvSpPr>
        <p:spPr>
          <a:xfrm>
            <a:off x="6372726" y="3936234"/>
            <a:ext cx="97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早朝帯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CC7DE96F-1CEB-EC2D-7636-F22D116E63A2}"/>
                  </a:ext>
                </a:extLst>
              </p14:cNvPr>
              <p14:cNvContentPartPr/>
              <p14:nvPr/>
            </p14:nvContentPartPr>
            <p14:xfrm>
              <a:off x="1513996" y="1223735"/>
              <a:ext cx="557280" cy="387720"/>
            </p14:xfrm>
          </p:contentPart>
        </mc:Choice>
        <mc:Fallback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CC7DE96F-1CEB-EC2D-7636-F22D116E63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7876" y="1217615"/>
                <a:ext cx="56952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95A140B1-55C2-7327-E777-A4C7934AE000}"/>
                  </a:ext>
                </a:extLst>
              </p14:cNvPr>
              <p14:cNvContentPartPr/>
              <p14:nvPr/>
            </p14:nvContentPartPr>
            <p14:xfrm>
              <a:off x="6245836" y="1337135"/>
              <a:ext cx="351360" cy="36576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95A140B1-55C2-7327-E777-A4C7934AE0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9716" y="1331015"/>
                <a:ext cx="363600" cy="37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74CFCDF-CA60-4B11-0995-450CC087846E}"/>
              </a:ext>
            </a:extLst>
          </p:cNvPr>
          <p:cNvSpPr txBox="1"/>
          <p:nvPr/>
        </p:nvSpPr>
        <p:spPr>
          <a:xfrm>
            <a:off x="1275346" y="4338246"/>
            <a:ext cx="659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早朝帯のほうが空いている→到達圏が夜間に比べて拡大される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FABA021-E984-2297-FB81-C8DFCB637E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718"/>
          <a:stretch>
            <a:fillRect/>
          </a:stretch>
        </p:blipFill>
        <p:spPr>
          <a:xfrm>
            <a:off x="794083" y="1022599"/>
            <a:ext cx="2983831" cy="287972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87EF8EE-F114-8963-ACC1-480E5F26B8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2523"/>
          <a:stretch>
            <a:fillRect/>
          </a:stretch>
        </p:blipFill>
        <p:spPr>
          <a:xfrm>
            <a:off x="5366085" y="1022599"/>
            <a:ext cx="2983832" cy="287972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C3C925-8884-679F-6D74-3383AD65212C}"/>
              </a:ext>
            </a:extLst>
          </p:cNvPr>
          <p:cNvSpPr/>
          <p:nvPr/>
        </p:nvSpPr>
        <p:spPr>
          <a:xfrm>
            <a:off x="3777915" y="1022601"/>
            <a:ext cx="1588169" cy="29799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3E147E-C8A0-CCCD-F65E-AA4E27D5BB16}"/>
              </a:ext>
            </a:extLst>
          </p:cNvPr>
          <p:cNvSpPr txBox="1"/>
          <p:nvPr/>
        </p:nvSpPr>
        <p:spPr>
          <a:xfrm>
            <a:off x="1838822" y="3902323"/>
            <a:ext cx="89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月曜日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86EEE2-0B56-BEBE-0159-27EFCD62173E}"/>
              </a:ext>
            </a:extLst>
          </p:cNvPr>
          <p:cNvSpPr txBox="1"/>
          <p:nvPr/>
        </p:nvSpPr>
        <p:spPr>
          <a:xfrm>
            <a:off x="6410825" y="3902323"/>
            <a:ext cx="89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土曜日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12D9A6-E3B2-300C-0E0B-59BD08EB12A3}"/>
              </a:ext>
            </a:extLst>
          </p:cNvPr>
          <p:cNvSpPr txBox="1"/>
          <p:nvPr/>
        </p:nvSpPr>
        <p:spPr>
          <a:xfrm>
            <a:off x="1275346" y="4338246"/>
            <a:ext cx="690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平日帯のほうが空いている→到達圏が休日帯に比べて拡大される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画面収録 2026-02-03 7.56.14">
            <a:hlinkClick r:id="" action="ppaction://media"/>
            <a:extLst>
              <a:ext uri="{FF2B5EF4-FFF2-40B4-BE49-F238E27FC236}">
                <a16:creationId xmlns:a16="http://schemas.microsoft.com/office/drawing/2014/main" id="{AE2841A9-AE37-9F47-63EF-8D6E7E8D7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632" y="846138"/>
            <a:ext cx="8446168" cy="3953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B6D7128-08F3-EB90-146E-286221891900}"/>
              </a:ext>
            </a:extLst>
          </p:cNvPr>
          <p:cNvSpPr/>
          <p:nvPr/>
        </p:nvSpPr>
        <p:spPr>
          <a:xfrm>
            <a:off x="2109536" y="3336758"/>
            <a:ext cx="4973053" cy="78606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A8822AFB-C523-B9FB-6856-049E6A9C8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45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06"/>
            <a:ext cx="9144000" cy="5143500"/>
          </a:xfrm>
          <a:prstGeom prst="rect">
            <a:avLst/>
          </a:prstGeom>
        </p:spPr>
      </p:pic>
      <p:pic>
        <p:nvPicPr>
          <p:cNvPr id="5" name="図 4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BD5A6156-E849-C6F5-87EB-196CDFD6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79" y="1002585"/>
            <a:ext cx="4821241" cy="386627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D9E3B5-DEC4-422F-46CB-F287C2C45DF3}"/>
              </a:ext>
            </a:extLst>
          </p:cNvPr>
          <p:cNvSpPr/>
          <p:nvPr/>
        </p:nvSpPr>
        <p:spPr>
          <a:xfrm>
            <a:off x="1347537" y="697832"/>
            <a:ext cx="813842" cy="316029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7A55F1-8717-02FA-8413-A1E9FD70E70E}"/>
              </a:ext>
            </a:extLst>
          </p:cNvPr>
          <p:cNvSpPr/>
          <p:nvPr/>
        </p:nvSpPr>
        <p:spPr>
          <a:xfrm>
            <a:off x="6982620" y="809997"/>
            <a:ext cx="813842" cy="316029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slide-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58FDF5-36CA-94AE-D043-9A25802E17C8}"/>
              </a:ext>
            </a:extLst>
          </p:cNvPr>
          <p:cNvSpPr/>
          <p:nvPr/>
        </p:nvSpPr>
        <p:spPr>
          <a:xfrm>
            <a:off x="1347537" y="697832"/>
            <a:ext cx="5823284" cy="6594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DBB13E8-8219-2C1A-0324-941042837008}"/>
              </a:ext>
            </a:extLst>
          </p:cNvPr>
          <p:cNvSpPr/>
          <p:nvPr/>
        </p:nvSpPr>
        <p:spPr>
          <a:xfrm>
            <a:off x="1483895" y="3786191"/>
            <a:ext cx="5823284" cy="6594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4A5175-6033-07BC-1B79-F075CF86EE63}"/>
              </a:ext>
            </a:extLst>
          </p:cNvPr>
          <p:cNvSpPr txBox="1"/>
          <p:nvPr/>
        </p:nvSpPr>
        <p:spPr>
          <a:xfrm>
            <a:off x="275370" y="4141283"/>
            <a:ext cx="343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各署で救急車の台数を調整可能</a:t>
            </a:r>
          </a:p>
        </p:txBody>
      </p:sp>
      <p:pic>
        <p:nvPicPr>
          <p:cNvPr id="12" name="図 11" descr="テレビゲームの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B24D3C8E-B6D3-C7EC-4039-FD60605C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79" y="981801"/>
            <a:ext cx="7772400" cy="31341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44</Words>
  <Application>Microsoft Macintosh PowerPoint</Application>
  <PresentationFormat>画面に合わせる (16:9)</PresentationFormat>
  <Paragraphs>11</Paragraphs>
  <Slides>24</Slides>
  <Notes>4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Hiragino Maru Gothic ProN W4</vt:lpstr>
      <vt:lpstr>游ゴシック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UENO Minori</cp:lastModifiedBy>
  <cp:revision>5</cp:revision>
  <dcterms:created xsi:type="dcterms:W3CDTF">2013-01-27T09:14:16Z</dcterms:created>
  <dcterms:modified xsi:type="dcterms:W3CDTF">2026-02-02T23:44:26Z</dcterms:modified>
  <cp:category/>
</cp:coreProperties>
</file>